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6"/>
  </p:notesMasterIdLst>
  <p:handoutMasterIdLst>
    <p:handoutMasterId r:id="rId7"/>
  </p:handoutMasterIdLst>
  <p:sldIdLst>
    <p:sldId id="3688" r:id="rId2"/>
    <p:sldId id="3684" r:id="rId3"/>
    <p:sldId id="3685" r:id="rId4"/>
    <p:sldId id="3686" r:id="rId5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莊茹婷" initials="莊茹婷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AFA"/>
    <a:srgbClr val="CC00FF"/>
    <a:srgbClr val="FBB8AB"/>
    <a:srgbClr val="F88770"/>
    <a:srgbClr val="FB7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5" autoAdjust="0"/>
    <p:restoredTop sz="96253" autoAdjust="0"/>
  </p:normalViewPr>
  <p:slideViewPr>
    <p:cSldViewPr snapToGrid="0">
      <p:cViewPr>
        <p:scale>
          <a:sx n="69" d="100"/>
          <a:sy n="69" d="100"/>
        </p:scale>
        <p:origin x="2218" y="3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26E7ED86-B42D-4BD0-A956-D30F99BAEB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7" y="4"/>
            <a:ext cx="2946247" cy="498167"/>
          </a:xfrm>
          <a:prstGeom prst="rect">
            <a:avLst/>
          </a:prstGeom>
        </p:spPr>
        <p:txBody>
          <a:bodyPr vert="horz" lIns="92055" tIns="46030" rIns="92055" bIns="4603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14C8002-9F93-4319-902E-BE9F5FB314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826" y="4"/>
            <a:ext cx="2946246" cy="498167"/>
          </a:xfrm>
          <a:prstGeom prst="rect">
            <a:avLst/>
          </a:prstGeom>
        </p:spPr>
        <p:txBody>
          <a:bodyPr vert="horz" lIns="92055" tIns="46030" rIns="92055" bIns="46030" rtlCol="0"/>
          <a:lstStyle>
            <a:lvl1pPr algn="r">
              <a:defRPr sz="1200"/>
            </a:lvl1pPr>
          </a:lstStyle>
          <a:p>
            <a:fld id="{C0A6C12A-2208-4B6B-84B7-7486105AEF07}" type="datetimeFigureOut">
              <a:rPr lang="zh-TW" altLang="en-US" smtClean="0"/>
              <a:t>2023/8/18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0924F95-8DF0-4B4A-8EA5-491C12E7A7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7" y="9428475"/>
            <a:ext cx="2946247" cy="498167"/>
          </a:xfrm>
          <a:prstGeom prst="rect">
            <a:avLst/>
          </a:prstGeom>
        </p:spPr>
        <p:txBody>
          <a:bodyPr vert="horz" lIns="92055" tIns="46030" rIns="92055" bIns="4603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4722939-2384-434F-9AE7-7B70BE5995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826" y="9428475"/>
            <a:ext cx="2946246" cy="498167"/>
          </a:xfrm>
          <a:prstGeom prst="rect">
            <a:avLst/>
          </a:prstGeom>
        </p:spPr>
        <p:txBody>
          <a:bodyPr vert="horz" lIns="92055" tIns="46030" rIns="92055" bIns="46030" rtlCol="0" anchor="b"/>
          <a:lstStyle>
            <a:lvl1pPr algn="r">
              <a:defRPr sz="1200"/>
            </a:lvl1pPr>
          </a:lstStyle>
          <a:p>
            <a:fld id="{48489A6A-0F3F-4F5E-A5EE-90D0D16527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243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8" y="5"/>
            <a:ext cx="2945659" cy="498055"/>
          </a:xfrm>
          <a:prstGeom prst="rect">
            <a:avLst/>
          </a:prstGeom>
        </p:spPr>
        <p:txBody>
          <a:bodyPr vert="horz" lIns="92048" tIns="46027" rIns="92048" bIns="46027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9" y="5"/>
            <a:ext cx="2945659" cy="498055"/>
          </a:xfrm>
          <a:prstGeom prst="rect">
            <a:avLst/>
          </a:prstGeom>
        </p:spPr>
        <p:txBody>
          <a:bodyPr vert="horz" lIns="92048" tIns="46027" rIns="92048" bIns="46027" rtlCol="0"/>
          <a:lstStyle>
            <a:lvl1pPr algn="r">
              <a:defRPr sz="1200"/>
            </a:lvl1pPr>
          </a:lstStyle>
          <a:p>
            <a:fld id="{22C2337D-549E-4EA4-B39E-D2F3FB73ADA8}" type="datetimeFigureOut">
              <a:rPr lang="zh-TW" altLang="en-US" smtClean="0"/>
              <a:t>2023/8/18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48" tIns="46027" rIns="92048" bIns="46027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2048" tIns="46027" rIns="92048" bIns="46027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8" y="9428588"/>
            <a:ext cx="2945659" cy="498054"/>
          </a:xfrm>
          <a:prstGeom prst="rect">
            <a:avLst/>
          </a:prstGeom>
        </p:spPr>
        <p:txBody>
          <a:bodyPr vert="horz" lIns="92048" tIns="46027" rIns="92048" bIns="46027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9" y="9428588"/>
            <a:ext cx="2945659" cy="498054"/>
          </a:xfrm>
          <a:prstGeom prst="rect">
            <a:avLst/>
          </a:prstGeom>
        </p:spPr>
        <p:txBody>
          <a:bodyPr vert="horz" lIns="92048" tIns="46027" rIns="92048" bIns="46027" rtlCol="0" anchor="b"/>
          <a:lstStyle>
            <a:lvl1pPr algn="r">
              <a:defRPr sz="1200"/>
            </a:lvl1pPr>
          </a:lstStyle>
          <a:p>
            <a:fld id="{27964E98-D3A6-4E67-932C-E855ADF951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54079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首版面配置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64E98-D3A6-4E67-932C-E855ADF951D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040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首版面配置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64E98-D3A6-4E67-932C-E855ADF951D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269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首版面配置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64E98-D3A6-4E67-932C-E855ADF951D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01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首版面配置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64E98-D3A6-4E67-932C-E855ADF951D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924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1F87F8-4663-4E1E-A958-62D72319D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028DFCF-90E9-4535-B8CE-A57CA200E0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6586D6-8B8F-4605-92E0-B31E958BE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2FEEDF-D67D-4C27-A8C3-5F066860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39264F-8F49-43F6-8F62-3A3156A6B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60192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5A82DF-7292-4DC8-B4BA-973BFA36D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4B599D9-B4B5-48C0-A608-FF5ADA0D9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F1629CD-E5E0-475B-8996-C34273FD1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CA0BB75-C737-403E-87D2-B6AD9C708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B5BAEA-F1DB-4B3F-9738-5714E66B4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634354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74B26DA-0BE3-49CC-970C-B2E60E5D5D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62B3122-D9DF-4AAB-984A-5EBC6C462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D8E0973-3CB4-4A6F-A1E2-9337DE1FA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D57449C-BBE1-4EDD-8078-162701FC6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366EA62-3B4C-4C44-BAA5-E9F4F92A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346442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申請路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5C90797-DBD5-43EC-87DE-B01791935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9040" y="6391333"/>
            <a:ext cx="524960" cy="28551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ABE29092-9D8D-4A53-BA5E-43B538EAC50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" name="Picture 8" descr="简约卡通药品胶囊矢量图标免抠图_素材狗">
            <a:extLst>
              <a:ext uri="{FF2B5EF4-FFF2-40B4-BE49-F238E27FC236}">
                <a16:creationId xmlns:a16="http://schemas.microsoft.com/office/drawing/2014/main" id="{2DEB7FE8-4A20-407F-8319-67ABCD0E6F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7954" y1="27320" x2="67954" y2="27320"/>
                        <a14:foregroundMark x1="64865" y1="27835" x2="64865" y2="27835"/>
                        <a14:foregroundMark x1="71042" y1="26289" x2="71042" y2="26289"/>
                        <a14:foregroundMark x1="71815" y1="25258" x2="71815" y2="25258"/>
                        <a14:foregroundMark x1="71815" y1="25258" x2="71815" y2="25258"/>
                        <a14:foregroundMark x1="66023" y1="24227" x2="66023" y2="24227"/>
                        <a14:foregroundMark x1="65251" y1="24227" x2="65251" y2="24227"/>
                        <a14:foregroundMark x1="65251" y1="24227" x2="65251" y2="24227"/>
                        <a14:foregroundMark x1="57915" y1="65464" x2="57915" y2="65464"/>
                        <a14:foregroundMark x1="41313" y1="71649" x2="41313" y2="71649"/>
                        <a14:foregroundMark x1="62548" y1="58247" x2="62548" y2="58247"/>
                        <a14:foregroundMark x1="63707" y1="57216" x2="63707" y2="57216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5521" y1="52062" x2="35521" y2="52062"/>
                        <a14:foregroundMark x1="35521" y1="52062" x2="32432" y2="55155"/>
                        <a14:foregroundMark x1="36293" y1="47423" x2="33591" y2="44845"/>
                        <a14:foregroundMark x1="34363" y1="42268" x2="30502" y2="48969"/>
                        <a14:foregroundMark x1="40154" y1="53093" x2="40154" y2="53093"/>
                        <a14:foregroundMark x1="38610" y1="51546" x2="38610" y2="51546"/>
                        <a14:foregroundMark x1="38610" y1="51546" x2="38610" y2="51546"/>
                        <a14:foregroundMark x1="38610" y1="52577" x2="38610" y2="52577"/>
                        <a14:foregroundMark x1="38610" y1="52577" x2="38610" y2="52577"/>
                        <a14:foregroundMark x1="38610" y1="53093" x2="38610" y2="53093"/>
                        <a14:foregroundMark x1="38610" y1="53093" x2="38610" y2="53093"/>
                        <a14:foregroundMark x1="39768" y1="53608" x2="39382" y2="54124"/>
                        <a14:foregroundMark x1="40927" y1="54124" x2="38224" y2="52577"/>
                        <a14:foregroundMark x1="38610" y1="55155" x2="38996" y2="52577"/>
                        <a14:foregroundMark x1="39382" y1="53608" x2="37066" y2="53608"/>
                        <a14:foregroundMark x1="37066" y1="53608" x2="37066" y2="53608"/>
                        <a14:foregroundMark x1="37838" y1="53608" x2="37838" y2="53608"/>
                        <a14:foregroundMark x1="69884" y1="24227" x2="69884" y2="24227"/>
                        <a14:foregroundMark x1="69884" y1="24227" x2="69884" y2="24227"/>
                        <a14:foregroundMark x1="70656" y1="23711" x2="70656" y2="23711"/>
                        <a14:foregroundMark x1="71042" y1="23711" x2="71042" y2="23711"/>
                        <a14:foregroundMark x1="71042" y1="23711" x2="71042" y2="23711"/>
                        <a14:foregroundMark x1="71042" y1="23711" x2="71042" y2="23711"/>
                        <a14:foregroundMark x1="71042" y1="23711" x2="71042" y2="23711"/>
                        <a14:foregroundMark x1="70656" y1="31959" x2="70656" y2="31959"/>
                        <a14:foregroundMark x1="68340" y1="32474" x2="68340" y2="32474"/>
                        <a14:foregroundMark x1="68340" y1="32474" x2="68340" y2="32474"/>
                        <a14:backgroundMark x1="45946" y1="72680" x2="45946" y2="72680"/>
                        <a14:backgroundMark x1="40927" y1="72680" x2="40927" y2="72680"/>
                        <a14:backgroundMark x1="41313" y1="71649" x2="41313" y2="71649"/>
                        <a14:backgroundMark x1="41313" y1="71649" x2="41313" y2="71649"/>
                        <a14:backgroundMark x1="49807" y1="65464" x2="49807" y2="654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880" y="13125"/>
            <a:ext cx="1006678" cy="7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E0F04A50-3932-48F7-96C3-B794CD3CA982}"/>
              </a:ext>
            </a:extLst>
          </p:cNvPr>
          <p:cNvSpPr txBox="1"/>
          <p:nvPr userDrawn="1"/>
        </p:nvSpPr>
        <p:spPr>
          <a:xfrm>
            <a:off x="5943602" y="80039"/>
            <a:ext cx="3397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>
                    <a:lumMod val="75000"/>
                  </a:schemeClr>
                </a:solidFill>
                <a:latin typeface="Century" panose="02040604050505020304" pitchFamily="18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sz="2800" dirty="0"/>
              <a:t>雲端系統</a:t>
            </a:r>
            <a:r>
              <a:rPr lang="en-US" altLang="zh-TW" sz="2800" dirty="0"/>
              <a:t>BC</a:t>
            </a:r>
            <a:r>
              <a:rPr lang="zh-TW" altLang="en-US" sz="2800" dirty="0"/>
              <a:t>肝專區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38DB44C-745C-4665-8BF0-575A90E6CB6F}"/>
              </a:ext>
            </a:extLst>
          </p:cNvPr>
          <p:cNvSpPr txBox="1"/>
          <p:nvPr userDrawn="1"/>
        </p:nvSpPr>
        <p:spPr>
          <a:xfrm>
            <a:off x="3452343" y="78870"/>
            <a:ext cx="2814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defRPr sz="2800" b="1">
                <a:solidFill>
                  <a:schemeClr val="bg1">
                    <a:lumMod val="75000"/>
                  </a:schemeClr>
                </a:solidFill>
                <a:latin typeface="Century" panose="02040604050505020304" pitchFamily="18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dirty="0"/>
              <a:t>收案資料登錄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AA26700-2CD5-484E-A012-D46BAD097C0D}"/>
              </a:ext>
            </a:extLst>
          </p:cNvPr>
          <p:cNvSpPr txBox="1"/>
          <p:nvPr userDrawn="1"/>
        </p:nvSpPr>
        <p:spPr>
          <a:xfrm>
            <a:off x="665753" y="17315"/>
            <a:ext cx="2658678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>
                    <a:lumMod val="75000"/>
                  </a:schemeClr>
                </a:solidFill>
                <a:latin typeface="Century" panose="02040604050505020304" pitchFamily="18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sz="3200" dirty="0">
                <a:solidFill>
                  <a:schemeClr val="tx1"/>
                </a:solidFill>
              </a:rPr>
              <a:t>計畫資格申請</a:t>
            </a:r>
          </a:p>
        </p:txBody>
      </p:sp>
    </p:spTree>
    <p:extLst>
      <p:ext uri="{BB962C8B-B14F-4D97-AF65-F5344CB8AC3E}">
        <p14:creationId xmlns:p14="http://schemas.microsoft.com/office/powerpoint/2010/main" val="4068874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資料登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E94A9B3-28E6-4C00-996F-665A600BB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9040" y="6391333"/>
            <a:ext cx="524960" cy="28551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ABE29092-9D8D-4A53-BA5E-43B538EAC50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9" name="Picture 8" descr="简约卡通药品胶囊矢量图标免抠图_素材狗">
            <a:extLst>
              <a:ext uri="{FF2B5EF4-FFF2-40B4-BE49-F238E27FC236}">
                <a16:creationId xmlns:a16="http://schemas.microsoft.com/office/drawing/2014/main" id="{69AA429F-586B-4E32-B87F-51B2C63B0C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7954" y1="27320" x2="67954" y2="27320"/>
                        <a14:foregroundMark x1="64865" y1="27835" x2="64865" y2="27835"/>
                        <a14:foregroundMark x1="71042" y1="26289" x2="71042" y2="26289"/>
                        <a14:foregroundMark x1="71815" y1="25258" x2="71815" y2="25258"/>
                        <a14:foregroundMark x1="71815" y1="25258" x2="71815" y2="25258"/>
                        <a14:foregroundMark x1="66023" y1="24227" x2="66023" y2="24227"/>
                        <a14:foregroundMark x1="65251" y1="24227" x2="65251" y2="24227"/>
                        <a14:foregroundMark x1="65251" y1="24227" x2="65251" y2="24227"/>
                        <a14:foregroundMark x1="57915" y1="65464" x2="57915" y2="65464"/>
                        <a14:foregroundMark x1="41313" y1="71649" x2="41313" y2="71649"/>
                        <a14:foregroundMark x1="62548" y1="58247" x2="62548" y2="58247"/>
                        <a14:foregroundMark x1="63707" y1="57216" x2="63707" y2="57216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5521" y1="52062" x2="35521" y2="52062"/>
                        <a14:foregroundMark x1="35521" y1="52062" x2="32432" y2="55155"/>
                        <a14:foregroundMark x1="36293" y1="47423" x2="33591" y2="44845"/>
                        <a14:foregroundMark x1="34363" y1="42268" x2="30502" y2="48969"/>
                        <a14:foregroundMark x1="40154" y1="53093" x2="40154" y2="53093"/>
                        <a14:foregroundMark x1="38610" y1="51546" x2="38610" y2="51546"/>
                        <a14:foregroundMark x1="38610" y1="51546" x2="38610" y2="51546"/>
                        <a14:foregroundMark x1="38610" y1="52577" x2="38610" y2="52577"/>
                        <a14:foregroundMark x1="38610" y1="52577" x2="38610" y2="52577"/>
                        <a14:foregroundMark x1="38610" y1="53093" x2="38610" y2="53093"/>
                        <a14:foregroundMark x1="38610" y1="53093" x2="38610" y2="53093"/>
                        <a14:foregroundMark x1="39768" y1="53608" x2="39382" y2="54124"/>
                        <a14:foregroundMark x1="40927" y1="54124" x2="38224" y2="52577"/>
                        <a14:foregroundMark x1="38610" y1="55155" x2="38996" y2="52577"/>
                        <a14:foregroundMark x1="39382" y1="53608" x2="37066" y2="53608"/>
                        <a14:foregroundMark x1="37066" y1="53608" x2="37066" y2="53608"/>
                        <a14:foregroundMark x1="37838" y1="53608" x2="37838" y2="53608"/>
                        <a14:foregroundMark x1="69884" y1="24227" x2="69884" y2="24227"/>
                        <a14:foregroundMark x1="69884" y1="24227" x2="69884" y2="24227"/>
                        <a14:foregroundMark x1="70656" y1="23711" x2="70656" y2="23711"/>
                        <a14:foregroundMark x1="71042" y1="23711" x2="71042" y2="23711"/>
                        <a14:foregroundMark x1="71042" y1="23711" x2="71042" y2="23711"/>
                        <a14:foregroundMark x1="71042" y1="23711" x2="71042" y2="23711"/>
                        <a14:foregroundMark x1="71042" y1="23711" x2="71042" y2="23711"/>
                        <a14:foregroundMark x1="70656" y1="31959" x2="70656" y2="31959"/>
                        <a14:foregroundMark x1="68340" y1="32474" x2="68340" y2="32474"/>
                        <a14:foregroundMark x1="68340" y1="32474" x2="68340" y2="32474"/>
                        <a14:backgroundMark x1="45946" y1="72680" x2="45946" y2="72680"/>
                        <a14:backgroundMark x1="40927" y1="72680" x2="40927" y2="72680"/>
                        <a14:backgroundMark x1="41313" y1="71649" x2="41313" y2="71649"/>
                        <a14:backgroundMark x1="41313" y1="71649" x2="41313" y2="71649"/>
                        <a14:backgroundMark x1="49807" y1="65464" x2="49807" y2="654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706" y="-52345"/>
            <a:ext cx="1006678" cy="7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F6B7D897-AA0E-4FD2-AC10-430C284D41E4}"/>
              </a:ext>
            </a:extLst>
          </p:cNvPr>
          <p:cNvSpPr txBox="1"/>
          <p:nvPr userDrawn="1"/>
        </p:nvSpPr>
        <p:spPr>
          <a:xfrm>
            <a:off x="5986734" y="54163"/>
            <a:ext cx="3397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>
                    <a:lumMod val="75000"/>
                  </a:schemeClr>
                </a:solidFill>
                <a:latin typeface="Century" panose="02040604050505020304" pitchFamily="18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sz="2800" dirty="0"/>
              <a:t>雲端系統</a:t>
            </a:r>
            <a:r>
              <a:rPr lang="en-US" altLang="zh-TW" sz="2800" dirty="0"/>
              <a:t>BC</a:t>
            </a:r>
            <a:r>
              <a:rPr lang="zh-TW" altLang="en-US" sz="2800" dirty="0"/>
              <a:t>肝專區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D61254E7-A2DF-40ED-8165-7502D87C1C01}"/>
              </a:ext>
            </a:extLst>
          </p:cNvPr>
          <p:cNvSpPr txBox="1"/>
          <p:nvPr userDrawn="1"/>
        </p:nvSpPr>
        <p:spPr>
          <a:xfrm>
            <a:off x="3239075" y="178"/>
            <a:ext cx="2814320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defRPr sz="3200" b="1">
                <a:latin typeface="Century" panose="02040604050505020304" pitchFamily="18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dirty="0"/>
              <a:t>收案資料登錄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D855F14-309F-4750-A9D7-D8FC278496A4}"/>
              </a:ext>
            </a:extLst>
          </p:cNvPr>
          <p:cNvSpPr txBox="1"/>
          <p:nvPr userDrawn="1"/>
        </p:nvSpPr>
        <p:spPr>
          <a:xfrm>
            <a:off x="179966" y="54163"/>
            <a:ext cx="2658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defRPr sz="2800" b="1">
                <a:solidFill>
                  <a:schemeClr val="bg1">
                    <a:lumMod val="75000"/>
                  </a:schemeClr>
                </a:solidFill>
                <a:latin typeface="Century" panose="02040604050505020304" pitchFamily="18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dirty="0"/>
              <a:t>計畫資格申請</a:t>
            </a:r>
          </a:p>
        </p:txBody>
      </p:sp>
    </p:spTree>
    <p:extLst>
      <p:ext uri="{BB962C8B-B14F-4D97-AF65-F5344CB8AC3E}">
        <p14:creationId xmlns:p14="http://schemas.microsoft.com/office/powerpoint/2010/main" val="40515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雲端系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44AFD7B-C53F-4DBE-AF36-D49F78894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9040" y="6391333"/>
            <a:ext cx="524960" cy="28551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ABE29092-9D8D-4A53-BA5E-43B538EAC50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675432E-4C85-4406-A0EA-54842B5E7709}"/>
              </a:ext>
            </a:extLst>
          </p:cNvPr>
          <p:cNvSpPr txBox="1"/>
          <p:nvPr userDrawn="1"/>
        </p:nvSpPr>
        <p:spPr>
          <a:xfrm>
            <a:off x="5564037" y="62782"/>
            <a:ext cx="3811100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defRPr sz="3200" b="1">
                <a:latin typeface="Century" panose="02040604050505020304" pitchFamily="18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dirty="0"/>
              <a:t>雲端系統</a:t>
            </a:r>
            <a:r>
              <a:rPr lang="en-US" altLang="zh-TW" dirty="0"/>
              <a:t>BC</a:t>
            </a:r>
            <a:r>
              <a:rPr lang="zh-TW" altLang="en-US" dirty="0"/>
              <a:t>肝專區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24C0D33-61CC-41CC-B63F-C67B06350DEC}"/>
              </a:ext>
            </a:extLst>
          </p:cNvPr>
          <p:cNvSpPr txBox="1"/>
          <p:nvPr userDrawn="1"/>
        </p:nvSpPr>
        <p:spPr>
          <a:xfrm>
            <a:off x="2642943" y="129929"/>
            <a:ext cx="2814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defRPr sz="2800" b="1">
                <a:solidFill>
                  <a:schemeClr val="bg1">
                    <a:lumMod val="75000"/>
                  </a:schemeClr>
                </a:solidFill>
                <a:latin typeface="Century" panose="02040604050505020304" pitchFamily="18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dirty="0"/>
              <a:t>收案資料登錄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5E1E27A5-A8CB-49CC-AEDA-78ADDBDB3FD9}"/>
              </a:ext>
            </a:extLst>
          </p:cNvPr>
          <p:cNvSpPr txBox="1"/>
          <p:nvPr userDrawn="1"/>
        </p:nvSpPr>
        <p:spPr>
          <a:xfrm>
            <a:off x="199926" y="144943"/>
            <a:ext cx="2658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>
              <a:defRPr sz="2800" b="1">
                <a:solidFill>
                  <a:schemeClr val="bg1">
                    <a:lumMod val="75000"/>
                  </a:schemeClr>
                </a:solidFill>
                <a:latin typeface="Century" panose="02040604050505020304" pitchFamily="18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dirty="0"/>
              <a:t>計畫資格申請</a:t>
            </a:r>
          </a:p>
        </p:txBody>
      </p:sp>
      <p:pic>
        <p:nvPicPr>
          <p:cNvPr id="13" name="Picture 8" descr="简约卡通药品胶囊矢量图标免抠图_素材狗">
            <a:extLst>
              <a:ext uri="{FF2B5EF4-FFF2-40B4-BE49-F238E27FC236}">
                <a16:creationId xmlns:a16="http://schemas.microsoft.com/office/drawing/2014/main" id="{146D65EA-685C-4DA4-9387-2E6883BADC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7954" y1="27320" x2="67954" y2="27320"/>
                        <a14:foregroundMark x1="64865" y1="27835" x2="64865" y2="27835"/>
                        <a14:foregroundMark x1="71042" y1="26289" x2="71042" y2="26289"/>
                        <a14:foregroundMark x1="71815" y1="25258" x2="71815" y2="25258"/>
                        <a14:foregroundMark x1="71815" y1="25258" x2="71815" y2="25258"/>
                        <a14:foregroundMark x1="66023" y1="24227" x2="66023" y2="24227"/>
                        <a14:foregroundMark x1="65251" y1="24227" x2="65251" y2="24227"/>
                        <a14:foregroundMark x1="65251" y1="24227" x2="65251" y2="24227"/>
                        <a14:foregroundMark x1="57915" y1="65464" x2="57915" y2="65464"/>
                        <a14:foregroundMark x1="41313" y1="71649" x2="41313" y2="71649"/>
                        <a14:foregroundMark x1="62548" y1="58247" x2="62548" y2="58247"/>
                        <a14:foregroundMark x1="63707" y1="57216" x2="63707" y2="57216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2819" y1="53608" x2="32819" y2="53608"/>
                        <a14:foregroundMark x1="35521" y1="52062" x2="35521" y2="52062"/>
                        <a14:foregroundMark x1="35521" y1="52062" x2="32432" y2="55155"/>
                        <a14:foregroundMark x1="36293" y1="47423" x2="33591" y2="44845"/>
                        <a14:foregroundMark x1="34363" y1="42268" x2="30502" y2="48969"/>
                        <a14:foregroundMark x1="40154" y1="53093" x2="40154" y2="53093"/>
                        <a14:foregroundMark x1="38610" y1="51546" x2="38610" y2="51546"/>
                        <a14:foregroundMark x1="38610" y1="51546" x2="38610" y2="51546"/>
                        <a14:foregroundMark x1="38610" y1="52577" x2="38610" y2="52577"/>
                        <a14:foregroundMark x1="38610" y1="52577" x2="38610" y2="52577"/>
                        <a14:foregroundMark x1="38610" y1="53093" x2="38610" y2="53093"/>
                        <a14:foregroundMark x1="38610" y1="53093" x2="38610" y2="53093"/>
                        <a14:foregroundMark x1="39768" y1="53608" x2="39382" y2="54124"/>
                        <a14:foregroundMark x1="40927" y1="54124" x2="38224" y2="52577"/>
                        <a14:foregroundMark x1="38610" y1="55155" x2="38996" y2="52577"/>
                        <a14:foregroundMark x1="39382" y1="53608" x2="37066" y2="53608"/>
                        <a14:foregroundMark x1="37066" y1="53608" x2="37066" y2="53608"/>
                        <a14:foregroundMark x1="37838" y1="53608" x2="37838" y2="53608"/>
                        <a14:foregroundMark x1="69884" y1="24227" x2="69884" y2="24227"/>
                        <a14:foregroundMark x1="69884" y1="24227" x2="69884" y2="24227"/>
                        <a14:foregroundMark x1="70656" y1="23711" x2="70656" y2="23711"/>
                        <a14:foregroundMark x1="71042" y1="23711" x2="71042" y2="23711"/>
                        <a14:foregroundMark x1="71042" y1="23711" x2="71042" y2="23711"/>
                        <a14:foregroundMark x1="71042" y1="23711" x2="71042" y2="23711"/>
                        <a14:foregroundMark x1="71042" y1="23711" x2="71042" y2="23711"/>
                        <a14:foregroundMark x1="70656" y1="31959" x2="70656" y2="31959"/>
                        <a14:foregroundMark x1="68340" y1="32474" x2="68340" y2="32474"/>
                        <a14:foregroundMark x1="68340" y1="32474" x2="68340" y2="32474"/>
                        <a14:backgroundMark x1="45946" y1="72680" x2="45946" y2="72680"/>
                        <a14:backgroundMark x1="40927" y1="72680" x2="40927" y2="72680"/>
                        <a14:backgroundMark x1="41313" y1="71649" x2="41313" y2="71649"/>
                        <a14:backgroundMark x1="41313" y1="71649" x2="41313" y2="71649"/>
                        <a14:backgroundMark x1="49807" y1="65464" x2="49807" y2="6546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034" y="29534"/>
            <a:ext cx="1006678" cy="75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207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D08005C-FA24-411A-AB60-E2C8FA227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9040" y="6356823"/>
            <a:ext cx="524960" cy="28551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ABE29092-9D8D-4A53-BA5E-43B538EAC50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416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FCC999-E060-4B60-9BBD-C71AD8156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E96F4C-AC94-481E-A990-A2A81055A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8EA47B5-D0AF-4501-A204-39EC1C3FD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D94D2A-CD52-4BA0-9C12-A1B13FBB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017906-52D1-40EE-AB0A-62C7AEED3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352190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85717C-2919-4EF8-85E3-D53170593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4960D3B-B19E-4501-9399-26910E380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14AB39-73DA-48EA-8698-56AF0E9BF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09DB89E-5379-41D9-815F-301BA8F8D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3C7D3AB-D8F5-400E-BEE4-A2A67DC4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3993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1F9E3A-240F-419A-9065-AE3F1AD53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E6C638-8E0D-45F0-8975-57E09C1A4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89A574B-2916-49AC-B772-0723BCDF6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15799AE-19C3-4C4C-AA1B-60E67E18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FB547AB-7EE9-45C9-BC8C-B6DB27FA0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4528C28-8404-4EF4-B2EB-DFC34FEB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403233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EE0DBA-2AEB-4B12-9A4F-7E3DE7B7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3886A4F-74DB-44BA-A246-9022B813A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F913D58-885A-41B1-AB1A-0F783C63C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FC1C117-C1BB-4330-ACFA-2614741A4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D9B8D67-3351-4782-9287-BD4F9858EF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D652909-B8D1-4795-AA79-C4C4B7EA1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3923034-6380-4A2A-A021-64764781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2E54C89-D1BC-4C06-822F-0494301DB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20539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96030A-50AD-4CEF-8094-32D93D53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1EE6E1B-D336-47FE-85A7-4990C09F1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5B73BA0-E8E4-4BF1-B3D3-EAE8FBC9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45EB2A0-0BF9-48B5-B815-26EAB00F3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52741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FEDDF5D-6450-42F2-AF2F-221E76121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7E53A-4371-44AB-9D40-983878B71952}" type="datetimeFigureOut">
              <a:rPr lang="zh-TW" altLang="en-US" smtClean="0"/>
              <a:t>2023/8/18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EC45CF4-C571-4574-B40F-402961B80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0051A9A-88A3-4017-92F3-67B39A58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919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FFCF97-FD56-4383-AB3E-05AB9B3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0FA745-5B4C-44EA-B7A0-FA97EE4D3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6A3EFA0-672D-47DC-8D42-41D124700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FBF9A2F-7310-4843-9592-3F543C3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73909A1-2047-4F9F-BCFA-13B28E2F5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7B0CA2B-9258-4D31-BE2E-AEFC850AA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93770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790AF8-D481-44C1-8983-7887EF5E2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045990B-BE0C-4629-B7D6-BDEA4BB11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28A5D22-49D4-4CA3-9BEA-7847F6EA8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FD970C2-4550-4503-B8A1-6763452E1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6BE8859-BCB5-4AAB-9A02-420E58CEF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44AA8A0-79E4-4E37-BE59-70DBD5963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485947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0BC5C01-4B4B-4654-85C5-117D714A7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2670A4E-D506-4682-A530-ED770286A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AC9304B-A821-4F00-BCD7-E6D3549CB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B390552-3CB0-451F-995E-E16EF4DC96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639589-3239-43CC-995A-6962036997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29092-9D8D-4A53-BA5E-43B538EAC5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685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70" r:id="rId12"/>
    <p:sldLayoutId id="2147483671" r:id="rId13"/>
    <p:sldLayoutId id="2147483672" r:id="rId14"/>
    <p:sldLayoutId id="2147483673" r:id="rId1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678C8A75-3EBF-414B-BE51-43392A74302A}"/>
              </a:ext>
            </a:extLst>
          </p:cNvPr>
          <p:cNvSpPr/>
          <p:nvPr/>
        </p:nvSpPr>
        <p:spPr>
          <a:xfrm>
            <a:off x="147233" y="270958"/>
            <a:ext cx="674951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000" b="1" kern="0" dirty="0">
                <a:solidFill>
                  <a:srgbClr val="0070C0"/>
                </a:solidFill>
                <a:latin typeface="Bookman Old Style" panose="02050604050505020204" pitchFamily="18" charset="0"/>
                <a:ea typeface="標楷體" panose="03000509000000000000" pitchFamily="65" charset="-120"/>
              </a:rPr>
              <a:t>全民健康保險代謝症候群防治計畫</a:t>
            </a:r>
            <a:endParaRPr lang="zh-TW" altLang="en-US" sz="1350" dirty="0">
              <a:solidFill>
                <a:prstClr val="black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C3AF606-C9BC-4789-AF64-83562CEC9266}"/>
              </a:ext>
            </a:extLst>
          </p:cNvPr>
          <p:cNvSpPr/>
          <p:nvPr/>
        </p:nvSpPr>
        <p:spPr>
          <a:xfrm>
            <a:off x="469299" y="998242"/>
            <a:ext cx="2994363" cy="7162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rgbClr val="FCFAF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常見問題補充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FE411A9-1F2C-459F-816F-0797504272BE}"/>
              </a:ext>
            </a:extLst>
          </p:cNvPr>
          <p:cNvSpPr/>
          <p:nvPr/>
        </p:nvSpPr>
        <p:spPr>
          <a:xfrm>
            <a:off x="334301" y="1957518"/>
            <a:ext cx="8443337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zh-TW" sz="2800" b="1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Q1</a:t>
            </a:r>
            <a:r>
              <a:rPr lang="zh-TW" altLang="en-US" sz="2800" b="1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：申請院所資格為何</a:t>
            </a:r>
            <a:r>
              <a:rPr lang="en-US" altLang="zh-TW" sz="2800" b="1" cap="none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A1</a:t>
            </a:r>
            <a:r>
              <a:rPr lang="zh-TW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：辦理成人預防保健服務之本保險特約西醫診所。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BC2FEA0-45F1-4E82-B3AA-B1172A905E12}"/>
              </a:ext>
            </a:extLst>
          </p:cNvPr>
          <p:cNvSpPr/>
          <p:nvPr/>
        </p:nvSpPr>
        <p:spPr>
          <a:xfrm>
            <a:off x="334301" y="3154621"/>
            <a:ext cx="850755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TW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Q2</a:t>
            </a:r>
            <a:r>
              <a:rPr lang="zh-TW" altLang="en-US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年已申請同意之院所及醫師，</a:t>
            </a:r>
            <a:r>
              <a:rPr lang="en-US" altLang="zh-TW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年是否需再      </a:t>
            </a:r>
            <a:endParaRPr lang="en-US" altLang="zh-TW" sz="28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次申請</a:t>
            </a:r>
            <a:r>
              <a:rPr lang="en-US" altLang="zh-TW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br>
              <a:rPr lang="en-US" altLang="zh-TW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A2</a:t>
            </a:r>
            <a:r>
              <a:rPr lang="zh-TW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：前一年度已參加本計畫之醫療院所或醫師，若未</a:t>
            </a:r>
            <a:endParaRPr lang="en-US" altLang="zh-TW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有本計畫壹拾壹、退場機制所列之情形者，得延</a:t>
            </a:r>
            <a:endParaRPr lang="en-US" altLang="zh-TW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續執行本計畫，無須重新申請。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260762C-B832-4948-B5CB-6AA2C9D5311C}"/>
              </a:ext>
            </a:extLst>
          </p:cNvPr>
          <p:cNvSpPr/>
          <p:nvPr/>
        </p:nvSpPr>
        <p:spPr>
          <a:xfrm>
            <a:off x="334301" y="5495931"/>
            <a:ext cx="513639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Q3</a:t>
            </a:r>
            <a:r>
              <a:rPr lang="zh-TW" altLang="en-US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：請問如何使用</a:t>
            </a:r>
            <a:r>
              <a:rPr lang="en-US" altLang="zh-TW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VPN</a:t>
            </a:r>
            <a:r>
              <a:rPr lang="zh-TW" altLang="en-US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線上申請</a:t>
            </a:r>
            <a:r>
              <a:rPr lang="en-US" altLang="zh-TW" sz="28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A3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：詳下圖路徑。</a:t>
            </a:r>
            <a:endParaRPr lang="zh-TW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43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8DBBB5C-5D03-4C7F-AB52-78A0C03E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96195" y="5949621"/>
            <a:ext cx="3493446" cy="446877"/>
          </a:xfrm>
        </p:spPr>
        <p:txBody>
          <a:bodyPr/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點選</a:t>
            </a:r>
            <a:r>
              <a:rPr lang="en-US" altLang="zh-TW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HU:</a:t>
            </a:r>
            <a:r>
              <a:rPr lang="zh-TW" altLang="en-US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代謝症候群防治計畫</a:t>
            </a:r>
            <a:endParaRPr lang="en-US" altLang="zh-TW" sz="20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5179633-9DC1-4A39-A70E-6F7A2A0A3215}"/>
              </a:ext>
            </a:extLst>
          </p:cNvPr>
          <p:cNvSpPr/>
          <p:nvPr/>
        </p:nvSpPr>
        <p:spPr>
          <a:xfrm>
            <a:off x="117729" y="107858"/>
            <a:ext cx="68367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000" b="1" kern="0" dirty="0">
                <a:solidFill>
                  <a:srgbClr val="0070C0"/>
                </a:solidFill>
                <a:latin typeface="Bookman Old Style" panose="02050604050505020204" pitchFamily="18" charset="0"/>
                <a:ea typeface="標楷體" panose="03000509000000000000" pitchFamily="65" charset="-120"/>
              </a:rPr>
              <a:t>全民健康保險代謝症候群防治計畫</a:t>
            </a:r>
            <a:endParaRPr lang="zh-TW" altLang="en-US" sz="1350" dirty="0">
              <a:solidFill>
                <a:prstClr val="black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9C7411F-D38B-4591-A49B-E7745F02B715}"/>
              </a:ext>
            </a:extLst>
          </p:cNvPr>
          <p:cNvSpPr/>
          <p:nvPr/>
        </p:nvSpPr>
        <p:spPr>
          <a:xfrm>
            <a:off x="455735" y="1295809"/>
            <a:ext cx="8280920" cy="1144025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ABF1B89-E2FD-4208-86EB-BC37A5C4D3E2}"/>
              </a:ext>
            </a:extLst>
          </p:cNvPr>
          <p:cNvSpPr/>
          <p:nvPr/>
        </p:nvSpPr>
        <p:spPr>
          <a:xfrm>
            <a:off x="322274" y="913471"/>
            <a:ext cx="2994363" cy="7162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solidFill>
                  <a:srgbClr val="FCFAF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VPN</a:t>
            </a:r>
            <a:r>
              <a:rPr lang="zh-TW" altLang="en-US" sz="2800" b="1" dirty="0">
                <a:solidFill>
                  <a:srgbClr val="FCFAF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線上申請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C4397ED-FDBC-43A0-B2F1-473C55757D18}"/>
              </a:ext>
            </a:extLst>
          </p:cNvPr>
          <p:cNvSpPr/>
          <p:nvPr/>
        </p:nvSpPr>
        <p:spPr>
          <a:xfrm>
            <a:off x="788146" y="1719701"/>
            <a:ext cx="63401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醫務行政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\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特約機構作業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\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試辦計畫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1BEC6BA3-A4EA-4B24-96DA-EE56B70177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735" y="2940302"/>
            <a:ext cx="8280920" cy="295572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矩形: 圓角 7">
            <a:extLst>
              <a:ext uri="{FF2B5EF4-FFF2-40B4-BE49-F238E27FC236}">
                <a16:creationId xmlns:a16="http://schemas.microsoft.com/office/drawing/2014/main" id="{8D104C65-4382-4F9D-BE6E-B7B8C7255B56}"/>
              </a:ext>
            </a:extLst>
          </p:cNvPr>
          <p:cNvSpPr/>
          <p:nvPr/>
        </p:nvSpPr>
        <p:spPr>
          <a:xfrm>
            <a:off x="4572000" y="4898170"/>
            <a:ext cx="576064" cy="209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797A8432-1A60-4305-9955-BFE58BC710D4}"/>
              </a:ext>
            </a:extLst>
          </p:cNvPr>
          <p:cNvSpPr/>
          <p:nvPr/>
        </p:nvSpPr>
        <p:spPr>
          <a:xfrm>
            <a:off x="7766818" y="4936927"/>
            <a:ext cx="432048" cy="112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5AB04EF-B1A2-41F3-87B9-7D4D44E29A16}"/>
              </a:ext>
            </a:extLst>
          </p:cNvPr>
          <p:cNvSpPr/>
          <p:nvPr/>
        </p:nvSpPr>
        <p:spPr>
          <a:xfrm>
            <a:off x="455735" y="4246536"/>
            <a:ext cx="861621" cy="2634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25BC206-61DD-4E58-946B-E48E91725CAC}"/>
              </a:ext>
            </a:extLst>
          </p:cNvPr>
          <p:cNvSpPr/>
          <p:nvPr/>
        </p:nvSpPr>
        <p:spPr>
          <a:xfrm>
            <a:off x="573437" y="5362414"/>
            <a:ext cx="861621" cy="2634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0C5D033-5E3D-4309-873E-306249382C0B}"/>
              </a:ext>
            </a:extLst>
          </p:cNvPr>
          <p:cNvSpPr/>
          <p:nvPr/>
        </p:nvSpPr>
        <p:spPr>
          <a:xfrm>
            <a:off x="1921790" y="5107401"/>
            <a:ext cx="576064" cy="2634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C27F1CE-2C99-4420-8F33-F57E7CEDFEA3}"/>
              </a:ext>
            </a:extLst>
          </p:cNvPr>
          <p:cNvSpPr/>
          <p:nvPr/>
        </p:nvSpPr>
        <p:spPr>
          <a:xfrm>
            <a:off x="40237" y="411355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</a:rPr>
              <a:t>①</a:t>
            </a:r>
            <a:endParaRPr lang="zh-TW" altLang="en-US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5FD3DE5-B0FB-4604-BADE-6DB913F95FDF}"/>
              </a:ext>
            </a:extLst>
          </p:cNvPr>
          <p:cNvSpPr/>
          <p:nvPr/>
        </p:nvSpPr>
        <p:spPr>
          <a:xfrm>
            <a:off x="86705" y="5309483"/>
            <a:ext cx="455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</a:rPr>
              <a:t>②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3FD910E-167F-4F2F-AF97-DD8DF802105D}"/>
              </a:ext>
            </a:extLst>
          </p:cNvPr>
          <p:cNvSpPr/>
          <p:nvPr/>
        </p:nvSpPr>
        <p:spPr>
          <a:xfrm>
            <a:off x="1605582" y="493692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</a:rPr>
              <a:t>③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F624A5D-38FC-46D9-A6FE-B545C45DAE65}"/>
              </a:ext>
            </a:extLst>
          </p:cNvPr>
          <p:cNvSpPr txBox="1"/>
          <p:nvPr/>
        </p:nvSpPr>
        <p:spPr>
          <a:xfrm>
            <a:off x="3648821" y="503248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78671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圖片 16">
            <a:extLst>
              <a:ext uri="{FF2B5EF4-FFF2-40B4-BE49-F238E27FC236}">
                <a16:creationId xmlns:a16="http://schemas.microsoft.com/office/drawing/2014/main" id="{15118421-10B4-46EC-AC51-91FF8BBC1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82384"/>
            <a:ext cx="9044150" cy="4766045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78C8A75-3EBF-414B-BE51-43392A74302A}"/>
              </a:ext>
            </a:extLst>
          </p:cNvPr>
          <p:cNvSpPr/>
          <p:nvPr/>
        </p:nvSpPr>
        <p:spPr>
          <a:xfrm>
            <a:off x="147233" y="270958"/>
            <a:ext cx="674951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000" b="1" kern="0" dirty="0">
                <a:solidFill>
                  <a:srgbClr val="0070C0"/>
                </a:solidFill>
                <a:latin typeface="Bookman Old Style" panose="02050604050505020204" pitchFamily="18" charset="0"/>
                <a:ea typeface="標楷體" panose="03000509000000000000" pitchFamily="65" charset="-120"/>
              </a:rPr>
              <a:t>全民健康保險代謝症候群防治計畫</a:t>
            </a:r>
            <a:endParaRPr lang="zh-TW" altLang="en-US" sz="1350" dirty="0">
              <a:solidFill>
                <a:prstClr val="black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C3AF606-C9BC-4789-AF64-83562CEC9266}"/>
              </a:ext>
            </a:extLst>
          </p:cNvPr>
          <p:cNvSpPr/>
          <p:nvPr/>
        </p:nvSpPr>
        <p:spPr>
          <a:xfrm>
            <a:off x="444480" y="876775"/>
            <a:ext cx="2994363" cy="7162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solidFill>
                  <a:srgbClr val="FCFAF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VPN</a:t>
            </a:r>
            <a:r>
              <a:rPr lang="zh-TW" altLang="en-US" sz="2800" b="1" dirty="0">
                <a:solidFill>
                  <a:srgbClr val="FCFAF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線上申請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F4468AD-1765-4465-A95E-741868BAEFA6}"/>
              </a:ext>
            </a:extLst>
          </p:cNvPr>
          <p:cNvSpPr/>
          <p:nvPr/>
        </p:nvSpPr>
        <p:spPr>
          <a:xfrm>
            <a:off x="2928937" y="2827837"/>
            <a:ext cx="902811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→申請</a:t>
            </a:r>
            <a:r>
              <a:rPr lang="zh-TW" altLang="en-US" sz="1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ACFFAEF-9914-4120-B8F3-06A9B0E97E62}"/>
              </a:ext>
            </a:extLst>
          </p:cNvPr>
          <p:cNvSpPr/>
          <p:nvPr/>
        </p:nvSpPr>
        <p:spPr>
          <a:xfrm>
            <a:off x="2928937" y="3038727"/>
            <a:ext cx="72327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→空白</a:t>
            </a:r>
            <a:endParaRPr lang="zh-TW" altLang="en-US" sz="1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DC1775E-D221-4FE0-BE56-AA2B09174AE1}"/>
              </a:ext>
            </a:extLst>
          </p:cNvPr>
          <p:cNvSpPr/>
          <p:nvPr/>
        </p:nvSpPr>
        <p:spPr>
          <a:xfrm>
            <a:off x="1623098" y="4435465"/>
            <a:ext cx="480131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文件一、二，請上傳專科證書或其他證明文件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940793C-078C-4F46-A28A-1380984F3B40}"/>
              </a:ext>
            </a:extLst>
          </p:cNvPr>
          <p:cNvSpPr/>
          <p:nvPr/>
        </p:nvSpPr>
        <p:spPr>
          <a:xfrm>
            <a:off x="2638624" y="3236768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6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→空白</a:t>
            </a:r>
            <a:endParaRPr lang="zh-TW" altLang="en-US" sz="16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79E1665-CB6A-4865-B5C9-645C0B99C994}"/>
              </a:ext>
            </a:extLst>
          </p:cNvPr>
          <p:cNvSpPr/>
          <p:nvPr/>
        </p:nvSpPr>
        <p:spPr>
          <a:xfrm>
            <a:off x="2457260" y="2912192"/>
            <a:ext cx="471677" cy="1390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858C21A-7D83-43A1-8077-66D1ECBBC038}"/>
              </a:ext>
            </a:extLst>
          </p:cNvPr>
          <p:cNvSpPr/>
          <p:nvPr/>
        </p:nvSpPr>
        <p:spPr>
          <a:xfrm>
            <a:off x="1540611" y="5274355"/>
            <a:ext cx="607859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10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醫師</a:t>
            </a:r>
            <a:r>
              <a:rPr lang="en-US" altLang="zh-TW" sz="110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ID</a:t>
            </a:r>
            <a:endParaRPr lang="zh-TW" altLang="en-US" sz="110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536034A-930F-4D98-9A82-435B246D36FB}"/>
              </a:ext>
            </a:extLst>
          </p:cNvPr>
          <p:cNvSpPr/>
          <p:nvPr/>
        </p:nvSpPr>
        <p:spPr>
          <a:xfrm>
            <a:off x="4988450" y="5274355"/>
            <a:ext cx="607859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10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申請日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DA9BA718-F51A-405A-8007-DAFC1680CFE9}"/>
              </a:ext>
            </a:extLst>
          </p:cNvPr>
          <p:cNvSpPr/>
          <p:nvPr/>
        </p:nvSpPr>
        <p:spPr>
          <a:xfrm>
            <a:off x="5481746" y="5303169"/>
            <a:ext cx="646331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80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999/12/31</a:t>
            </a:r>
            <a:endParaRPr lang="zh-TW" altLang="en-US" sz="80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2" name="語音泡泡: 圓角矩形 21">
            <a:extLst>
              <a:ext uri="{FF2B5EF4-FFF2-40B4-BE49-F238E27FC236}">
                <a16:creationId xmlns:a16="http://schemas.microsoft.com/office/drawing/2014/main" id="{8B64652E-87AC-48E8-9258-2FBFFDE54DBE}"/>
              </a:ext>
            </a:extLst>
          </p:cNvPr>
          <p:cNvSpPr/>
          <p:nvPr/>
        </p:nvSpPr>
        <p:spPr>
          <a:xfrm>
            <a:off x="7411353" y="4075599"/>
            <a:ext cx="1451295" cy="557254"/>
          </a:xfrm>
          <a:prstGeom prst="wedgeRoundRectCallout">
            <a:avLst>
              <a:gd name="adj1" fmla="val -30683"/>
              <a:gd name="adj2" fmla="val 89778"/>
              <a:gd name="adj3" fmla="val 16667"/>
            </a:avLst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25D57DF-3982-47D3-BB97-6FDB554BF9F2}"/>
              </a:ext>
            </a:extLst>
          </p:cNvPr>
          <p:cNvSpPr/>
          <p:nvPr/>
        </p:nvSpPr>
        <p:spPr>
          <a:xfrm>
            <a:off x="7326523" y="4184949"/>
            <a:ext cx="16209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1600" b="1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請上傳證明文件</a:t>
            </a:r>
            <a:endParaRPr lang="zh-TW" altLang="zh-TW" sz="1600" b="1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68461E54-3C70-4138-9009-7B72497F9C7C}"/>
              </a:ext>
            </a:extLst>
          </p:cNvPr>
          <p:cNvSpPr/>
          <p:nvPr/>
        </p:nvSpPr>
        <p:spPr>
          <a:xfrm>
            <a:off x="2454686" y="2042230"/>
            <a:ext cx="984157" cy="1390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C1C7F5C0-BC8E-4AB9-9AD7-2BB2FAE51DC6}"/>
              </a:ext>
            </a:extLst>
          </p:cNvPr>
          <p:cNvSpPr/>
          <p:nvPr/>
        </p:nvSpPr>
        <p:spPr>
          <a:xfrm>
            <a:off x="3482934" y="6543195"/>
            <a:ext cx="697627" cy="2653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426891A6-678F-4ADD-8F70-61BAD6D4E452}"/>
              </a:ext>
            </a:extLst>
          </p:cNvPr>
          <p:cNvSpPr/>
          <p:nvPr/>
        </p:nvSpPr>
        <p:spPr>
          <a:xfrm>
            <a:off x="3541435" y="6490042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1600" b="1" dirty="0">
                <a:ln w="0"/>
                <a:latin typeface="標楷體" panose="03000509000000000000" pitchFamily="65" charset="-120"/>
                <a:ea typeface="標楷體" panose="03000509000000000000" pitchFamily="65" charset="-120"/>
              </a:rPr>
              <a:t>確定</a:t>
            </a:r>
            <a:endParaRPr lang="zh-TW" altLang="en-US" sz="1600" b="1" dirty="0">
              <a:ln w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31BB8B9C-16F7-4C82-9192-2BF7392DFFC7}"/>
              </a:ext>
            </a:extLst>
          </p:cNvPr>
          <p:cNvSpPr/>
          <p:nvPr/>
        </p:nvSpPr>
        <p:spPr>
          <a:xfrm>
            <a:off x="3482934" y="6543195"/>
            <a:ext cx="697627" cy="2653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2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A6776FA4-9241-48F0-BBAF-28884FCEB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9092-9D8D-4A53-BA5E-43B538EAC50E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D7C34B4-0CCE-472B-AB62-26A3C3FA3034}"/>
              </a:ext>
            </a:extLst>
          </p:cNvPr>
          <p:cNvSpPr/>
          <p:nvPr/>
        </p:nvSpPr>
        <p:spPr>
          <a:xfrm>
            <a:off x="0" y="255460"/>
            <a:ext cx="69819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000" b="1" kern="0" dirty="0">
                <a:solidFill>
                  <a:srgbClr val="0070C0"/>
                </a:solidFill>
                <a:latin typeface="Bookman Old Style" panose="02050604050505020204" pitchFamily="18" charset="0"/>
                <a:ea typeface="標楷體" panose="03000509000000000000" pitchFamily="65" charset="-120"/>
              </a:rPr>
              <a:t>全民健康保險代謝症候群防治計畫</a:t>
            </a:r>
            <a:endParaRPr lang="zh-TW" altLang="en-US" sz="1350" dirty="0">
              <a:solidFill>
                <a:prstClr val="black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38647A6-D63E-4B06-B584-494BCC2FF37B}"/>
              </a:ext>
            </a:extLst>
          </p:cNvPr>
          <p:cNvSpPr/>
          <p:nvPr/>
        </p:nvSpPr>
        <p:spPr>
          <a:xfrm>
            <a:off x="305359" y="1605775"/>
            <a:ext cx="8533282" cy="935947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ABBA097-C47F-4AB0-B1BE-1A2A840FD8F2}"/>
              </a:ext>
            </a:extLst>
          </p:cNvPr>
          <p:cNvSpPr/>
          <p:nvPr/>
        </p:nvSpPr>
        <p:spPr>
          <a:xfrm>
            <a:off x="173076" y="1013097"/>
            <a:ext cx="2994363" cy="7162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rgbClr val="FCFAF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查詢申請進度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453BA3A-A3A5-4084-96B1-70ECB67A9E17}"/>
              </a:ext>
            </a:extLst>
          </p:cNvPr>
          <p:cNvSpPr/>
          <p:nvPr/>
        </p:nvSpPr>
        <p:spPr>
          <a:xfrm>
            <a:off x="497516" y="2017573"/>
            <a:ext cx="81489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醫務行政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\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特約機構作業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\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特約機構案件查詢作業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\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案件種類選</a:t>
            </a:r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試辦計畫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，按</a:t>
            </a:r>
            <a:r>
              <a:rPr lang="zh-TW" altLang="en-US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查詢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2783006-D3E9-4502-8494-A90F3D54A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434" y="2716280"/>
            <a:ext cx="8012672" cy="37424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40D056BA-4820-4F84-91B9-5F10243DC976}"/>
              </a:ext>
            </a:extLst>
          </p:cNvPr>
          <p:cNvSpPr/>
          <p:nvPr/>
        </p:nvSpPr>
        <p:spPr>
          <a:xfrm>
            <a:off x="409434" y="2716280"/>
            <a:ext cx="1800792" cy="3957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6895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5835</TotalTime>
  <Words>225</Words>
  <Application>Microsoft Office PowerPoint</Application>
  <PresentationFormat>如螢幕大小 (4:3)</PresentationFormat>
  <Paragraphs>37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4" baseType="lpstr">
      <vt:lpstr>微軟正黑體</vt:lpstr>
      <vt:lpstr>新細明體</vt:lpstr>
      <vt:lpstr>標楷體</vt:lpstr>
      <vt:lpstr>Arial</vt:lpstr>
      <vt:lpstr>Bookman Old Style</vt:lpstr>
      <vt:lpstr>Calibri</vt:lpstr>
      <vt:lpstr>Calibri Light</vt:lpstr>
      <vt:lpstr>Century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莊茹婷</dc:creator>
  <cp:lastModifiedBy>劉如軒</cp:lastModifiedBy>
  <cp:revision>848</cp:revision>
  <cp:lastPrinted>2023-03-14T06:23:51Z</cp:lastPrinted>
  <dcterms:created xsi:type="dcterms:W3CDTF">2022-02-07T01:48:50Z</dcterms:created>
  <dcterms:modified xsi:type="dcterms:W3CDTF">2023-08-18T03:04:16Z</dcterms:modified>
</cp:coreProperties>
</file>